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Montserrat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c41ee77ba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c41ee77ba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c41ee77ba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c41ee77ba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6c41ee77ba_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6c41ee77ba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ab8b6ef2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ab8b6ef2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ab8b6ef2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ab8b6ef2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b5aa3640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b5aa3640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b5aa36400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b5aa36400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c41ee77ba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c41ee77ba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c41ee77ba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c41ee77ba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c41ee77ba_5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c41ee77ba_5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ab8b6ef2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ab8b6ef2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c41ee77ba_5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c41ee77ba_5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c41ee77ba_5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c41ee77ba_5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b5d03a2b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b5d03a2b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8427d59bd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8427d59bd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ab8b6ef2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ab8b6ef2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abcdac4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abcdac4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c41ee77b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c41ee77b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ab8b6ef2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ab8b6ef2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ab8b6ef2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ab8b6ef2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c41ee77ba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c41ee77ba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ab8b6ef2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ab8b6ef2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23.png"/><Relationship Id="rId6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Bottle Rocket Modeling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Cole MacPherson and Ankrit Uprety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201" name="Google Shape;201;p22"/>
          <p:cNvSpPr txBox="1"/>
          <p:nvPr>
            <p:ph idx="1" type="body"/>
          </p:nvPr>
        </p:nvSpPr>
        <p:spPr>
          <a:xfrm>
            <a:off x="1169775" y="8825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Effect that drag coefficient has on Bottle Rocket.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225" y="1366238"/>
            <a:ext cx="4331901" cy="3248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2100" y="1366250"/>
            <a:ext cx="4331901" cy="3248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209" name="Google Shape;209;p23"/>
          <p:cNvSpPr txBox="1"/>
          <p:nvPr>
            <p:ph idx="1" type="body"/>
          </p:nvPr>
        </p:nvSpPr>
        <p:spPr>
          <a:xfrm>
            <a:off x="1169775" y="8825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Effect that initial volume of water has on Bottle Rocket: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817" y="1505225"/>
            <a:ext cx="4392458" cy="3294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950" y="1505250"/>
            <a:ext cx="4148526" cy="329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217" name="Google Shape;217;p24"/>
          <p:cNvSpPr txBox="1"/>
          <p:nvPr>
            <p:ph idx="1" type="body"/>
          </p:nvPr>
        </p:nvSpPr>
        <p:spPr>
          <a:xfrm>
            <a:off x="1169775" y="8825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sz="1400"/>
              <a:t>Effect that launch angle has on Bottle Rocket.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00" y="1463350"/>
            <a:ext cx="4320299" cy="3240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625" y="1463350"/>
            <a:ext cx="4320299" cy="3240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- Tradeoffs</a:t>
            </a:r>
            <a:endParaRPr/>
          </a:p>
        </p:txBody>
      </p:sp>
      <p:sp>
        <p:nvSpPr>
          <p:cNvPr id="225" name="Google Shape;225;p25"/>
          <p:cNvSpPr txBox="1"/>
          <p:nvPr>
            <p:ph idx="1" type="body"/>
          </p:nvPr>
        </p:nvSpPr>
        <p:spPr>
          <a:xfrm>
            <a:off x="1169800" y="1230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There are Many variables that can be altered, and the initial pressure is the most effective.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Launch angle is optimal at 45 degrees.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Importance of different parameters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Importance of modeling.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31" name="Google Shape;231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Anderson, A. P., “ASEN2012 - Project 2 - Bottle Rocket Design - 2019,” Experimental and Computational Methods ASEN 2012 [online database], [retrieved 7 December 2019].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Anderson, A. P., “Project 2 - Additional Verification Plots,” Experimental and Computational Methods ASEN 2012 [online database], [retrieved 7 December 2019].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Anderson, A. P., “VerificationCaseForProject2” Experimental and Computational Methods ASEN 2012 [online database], [retrieved 7 December 2019].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Anderson, J. D., Jr., Introduction to Flight, 7th Ed., McGraw-Hill (2009).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Sutton, G. and Biblarz, O., Rocket Propulsion Elements, 8th Ed., Wiley (2010). 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 - Verification Case</a:t>
            </a:r>
            <a:endParaRPr/>
          </a:p>
        </p:txBody>
      </p:sp>
      <p:pic>
        <p:nvPicPr>
          <p:cNvPr id="237" name="Google Shape;2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0275" y="1204993"/>
            <a:ext cx="4439124" cy="3329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400" y="1205000"/>
            <a:ext cx="4439124" cy="3329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 - Verification Case</a:t>
            </a:r>
            <a:endParaRPr/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9550" y="1234953"/>
            <a:ext cx="4865000" cy="36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endParaRPr/>
          </a:p>
        </p:txBody>
      </p:sp>
      <p:pic>
        <p:nvPicPr>
          <p:cNvPr id="250" name="Google Shape;250;p29"/>
          <p:cNvPicPr preferRelativeResize="0"/>
          <p:nvPr/>
        </p:nvPicPr>
        <p:blipFill rotWithShape="1">
          <a:blip r:embed="rId3">
            <a:alphaModFix/>
          </a:blip>
          <a:srcRect b="66163" l="12242" r="44358" t="24891"/>
          <a:stretch/>
        </p:blipFill>
        <p:spPr>
          <a:xfrm>
            <a:off x="714276" y="1640125"/>
            <a:ext cx="6952076" cy="805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9"/>
          <p:cNvPicPr preferRelativeResize="0"/>
          <p:nvPr/>
        </p:nvPicPr>
        <p:blipFill rotWithShape="1">
          <a:blip r:embed="rId4">
            <a:alphaModFix/>
          </a:blip>
          <a:srcRect b="18835" l="35982" r="27959" t="66260"/>
          <a:stretch/>
        </p:blipFill>
        <p:spPr>
          <a:xfrm>
            <a:off x="714287" y="3105900"/>
            <a:ext cx="4399825" cy="10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9"/>
          <p:cNvPicPr preferRelativeResize="0"/>
          <p:nvPr/>
        </p:nvPicPr>
        <p:blipFill rotWithShape="1">
          <a:blip r:embed="rId5">
            <a:alphaModFix/>
          </a:blip>
          <a:srcRect b="46278" l="12305" r="65565" t="46489"/>
          <a:stretch/>
        </p:blipFill>
        <p:spPr>
          <a:xfrm>
            <a:off x="714263" y="2445700"/>
            <a:ext cx="3592874" cy="660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9"/>
          <p:cNvPicPr preferRelativeResize="0"/>
          <p:nvPr/>
        </p:nvPicPr>
        <p:blipFill rotWithShape="1">
          <a:blip r:embed="rId6">
            <a:alphaModFix/>
          </a:blip>
          <a:srcRect b="39704" l="13054" r="74508" t="55339"/>
          <a:stretch/>
        </p:blipFill>
        <p:spPr>
          <a:xfrm>
            <a:off x="714262" y="4128400"/>
            <a:ext cx="2133999" cy="47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>
            <p:ph type="title"/>
          </p:nvPr>
        </p:nvSpPr>
        <p:spPr>
          <a:xfrm>
            <a:off x="727650" y="562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r>
              <a:rPr lang="en"/>
              <a:t> - Phase 1</a:t>
            </a:r>
            <a:endParaRPr/>
          </a:p>
        </p:txBody>
      </p:sp>
      <p:pic>
        <p:nvPicPr>
          <p:cNvPr id="259" name="Google Shape;259;p30"/>
          <p:cNvPicPr preferRelativeResize="0"/>
          <p:nvPr/>
        </p:nvPicPr>
        <p:blipFill rotWithShape="1">
          <a:blip r:embed="rId3">
            <a:alphaModFix/>
          </a:blip>
          <a:srcRect b="37222" l="22770" r="56235" t="57853"/>
          <a:stretch/>
        </p:blipFill>
        <p:spPr>
          <a:xfrm>
            <a:off x="727662" y="3217174"/>
            <a:ext cx="4058669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 rotWithShape="1">
          <a:blip r:embed="rId4">
            <a:alphaModFix/>
          </a:blip>
          <a:srcRect b="54389" l="12853" r="73993" t="34939"/>
          <a:stretch/>
        </p:blipFill>
        <p:spPr>
          <a:xfrm>
            <a:off x="727649" y="2278975"/>
            <a:ext cx="2056834" cy="9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 rotWithShape="1">
          <a:blip r:embed="rId5">
            <a:alphaModFix/>
          </a:blip>
          <a:srcRect b="74288" l="13626" r="71347" t="17937"/>
          <a:stretch/>
        </p:blipFill>
        <p:spPr>
          <a:xfrm>
            <a:off x="727638" y="1498150"/>
            <a:ext cx="2684450" cy="78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 rotWithShape="1">
          <a:blip r:embed="rId6">
            <a:alphaModFix/>
          </a:blip>
          <a:srcRect b="67935" l="12351" r="41836" t="19768"/>
          <a:stretch/>
        </p:blipFill>
        <p:spPr>
          <a:xfrm>
            <a:off x="727651" y="3694025"/>
            <a:ext cx="7425149" cy="112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type="title"/>
          </p:nvPr>
        </p:nvSpPr>
        <p:spPr>
          <a:xfrm>
            <a:off x="1131200" y="562625"/>
            <a:ext cx="72852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r>
              <a:rPr lang="en"/>
              <a:t> - Phase 1</a:t>
            </a:r>
            <a:endParaRPr/>
          </a:p>
        </p:txBody>
      </p:sp>
      <p:pic>
        <p:nvPicPr>
          <p:cNvPr id="268" name="Google Shape;268;p31"/>
          <p:cNvPicPr preferRelativeResize="0"/>
          <p:nvPr/>
        </p:nvPicPr>
        <p:blipFill rotWithShape="1">
          <a:blip r:embed="rId3">
            <a:alphaModFix/>
          </a:blip>
          <a:srcRect b="20443" l="13169" r="47340" t="72267"/>
          <a:stretch/>
        </p:blipFill>
        <p:spPr>
          <a:xfrm>
            <a:off x="929426" y="1559011"/>
            <a:ext cx="7285151" cy="7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1"/>
          <p:cNvPicPr preferRelativeResize="0"/>
          <p:nvPr/>
        </p:nvPicPr>
        <p:blipFill rotWithShape="1">
          <a:blip r:embed="rId4">
            <a:alphaModFix/>
          </a:blip>
          <a:srcRect b="74137" l="23796" r="55230" t="20375"/>
          <a:stretch/>
        </p:blipFill>
        <p:spPr>
          <a:xfrm>
            <a:off x="929437" y="2653975"/>
            <a:ext cx="4213325" cy="619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1"/>
          <p:cNvPicPr preferRelativeResize="0"/>
          <p:nvPr/>
        </p:nvPicPr>
        <p:blipFill rotWithShape="1">
          <a:blip r:embed="rId5">
            <a:alphaModFix/>
          </a:blip>
          <a:srcRect b="49594" l="11750" r="56889" t="42321"/>
          <a:stretch/>
        </p:blipFill>
        <p:spPr>
          <a:xfrm>
            <a:off x="861800" y="3612650"/>
            <a:ext cx="5686426" cy="8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Objective: </a:t>
            </a:r>
            <a:r>
              <a:rPr lang="en" sz="2000"/>
              <a:t>To model the trajectory of the bottle rocket launch, using numerical integration of a system of ordinary differential equations.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Background: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000"/>
              <a:t>- How it works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000"/>
              <a:t>- Relevance</a:t>
            </a:r>
            <a:endParaRPr sz="2000"/>
          </a:p>
        </p:txBody>
      </p:sp>
      <p:pic>
        <p:nvPicPr>
          <p:cNvPr id="142" name="Google Shape;14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200" y="2924200"/>
            <a:ext cx="847500" cy="200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7100" y="2924200"/>
            <a:ext cx="1331750" cy="200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type="title"/>
          </p:nvPr>
        </p:nvSpPr>
        <p:spPr>
          <a:xfrm>
            <a:off x="1213000" y="562625"/>
            <a:ext cx="72033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r>
              <a:rPr lang="en"/>
              <a:t> - Phase 2 - choked</a:t>
            </a:r>
            <a:endParaRPr/>
          </a:p>
        </p:txBody>
      </p:sp>
      <p:pic>
        <p:nvPicPr>
          <p:cNvPr id="276" name="Google Shape;276;p32"/>
          <p:cNvPicPr preferRelativeResize="0"/>
          <p:nvPr/>
        </p:nvPicPr>
        <p:blipFill rotWithShape="1">
          <a:blip r:embed="rId3">
            <a:alphaModFix/>
          </a:blip>
          <a:srcRect b="23643" l="12682" r="51832" t="68056"/>
          <a:stretch/>
        </p:blipFill>
        <p:spPr>
          <a:xfrm>
            <a:off x="825875" y="1937025"/>
            <a:ext cx="7399199" cy="9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2"/>
          <p:cNvPicPr preferRelativeResize="0"/>
          <p:nvPr/>
        </p:nvPicPr>
        <p:blipFill rotWithShape="1">
          <a:blip r:embed="rId4">
            <a:alphaModFix/>
          </a:blip>
          <a:srcRect b="67895" l="12642" r="73659" t="20476"/>
          <a:stretch/>
        </p:blipFill>
        <p:spPr>
          <a:xfrm>
            <a:off x="3784874" y="2909975"/>
            <a:ext cx="2222974" cy="1060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2"/>
          <p:cNvPicPr preferRelativeResize="0"/>
          <p:nvPr/>
        </p:nvPicPr>
        <p:blipFill rotWithShape="1">
          <a:blip r:embed="rId5">
            <a:alphaModFix/>
          </a:blip>
          <a:srcRect b="55783" l="13412" r="72585" t="36948"/>
          <a:stretch/>
        </p:blipFill>
        <p:spPr>
          <a:xfrm>
            <a:off x="825875" y="2909975"/>
            <a:ext cx="2958998" cy="863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/>
          <p:cNvPicPr preferRelativeResize="0"/>
          <p:nvPr/>
        </p:nvPicPr>
        <p:blipFill rotWithShape="1">
          <a:blip r:embed="rId6">
            <a:alphaModFix/>
          </a:blip>
          <a:srcRect b="39301" l="13273" r="70076" t="50022"/>
          <a:stretch/>
        </p:blipFill>
        <p:spPr>
          <a:xfrm>
            <a:off x="6007850" y="2909975"/>
            <a:ext cx="2698799" cy="9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2"/>
          <p:cNvPicPr preferRelativeResize="0"/>
          <p:nvPr/>
        </p:nvPicPr>
        <p:blipFill rotWithShape="1">
          <a:blip r:embed="rId7">
            <a:alphaModFix/>
          </a:blip>
          <a:srcRect b="73790" l="12445" r="75220" t="18254"/>
          <a:stretch/>
        </p:blipFill>
        <p:spPr>
          <a:xfrm>
            <a:off x="825875" y="3749175"/>
            <a:ext cx="2385651" cy="865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2"/>
          <p:cNvPicPr preferRelativeResize="0"/>
          <p:nvPr/>
        </p:nvPicPr>
        <p:blipFill rotWithShape="1">
          <a:blip r:embed="rId8">
            <a:alphaModFix/>
          </a:blip>
          <a:srcRect b="62772" l="13016" r="60893" t="29513"/>
          <a:stretch/>
        </p:blipFill>
        <p:spPr>
          <a:xfrm>
            <a:off x="825875" y="1073475"/>
            <a:ext cx="5194475" cy="86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 txBox="1"/>
          <p:nvPr>
            <p:ph type="title"/>
          </p:nvPr>
        </p:nvSpPr>
        <p:spPr>
          <a:xfrm>
            <a:off x="727650" y="5626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Relevant Equations - Phase 3</a:t>
            </a:r>
            <a:endParaRPr/>
          </a:p>
        </p:txBody>
      </p:sp>
      <p:pic>
        <p:nvPicPr>
          <p:cNvPr id="287" name="Google Shape;287;p33"/>
          <p:cNvPicPr preferRelativeResize="0"/>
          <p:nvPr/>
        </p:nvPicPr>
        <p:blipFill rotWithShape="1">
          <a:blip r:embed="rId3">
            <a:alphaModFix/>
          </a:blip>
          <a:srcRect b="57882" l="22670" r="61124" t="35325"/>
          <a:stretch/>
        </p:blipFill>
        <p:spPr>
          <a:xfrm>
            <a:off x="830425" y="1443900"/>
            <a:ext cx="2498499" cy="58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4"/>
          <p:cNvSpPr txBox="1"/>
          <p:nvPr>
            <p:ph type="title"/>
          </p:nvPr>
        </p:nvSpPr>
        <p:spPr>
          <a:xfrm>
            <a:off x="729450" y="606175"/>
            <a:ext cx="1898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Flowchart</a:t>
            </a:r>
            <a:endParaRPr/>
          </a:p>
        </p:txBody>
      </p:sp>
      <p:sp>
        <p:nvSpPr>
          <p:cNvPr id="293" name="Google Shape;293;p34"/>
          <p:cNvSpPr/>
          <p:nvPr/>
        </p:nvSpPr>
        <p:spPr>
          <a:xfrm>
            <a:off x="3764975" y="-30525"/>
            <a:ext cx="2255700" cy="694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START</a:t>
            </a:r>
            <a:endParaRPr b="1"/>
          </a:p>
        </p:txBody>
      </p:sp>
      <p:sp>
        <p:nvSpPr>
          <p:cNvPr id="294" name="Google Shape;294;p34"/>
          <p:cNvSpPr/>
          <p:nvPr/>
        </p:nvSpPr>
        <p:spPr>
          <a:xfrm>
            <a:off x="2385025" y="743475"/>
            <a:ext cx="1773000" cy="535200"/>
          </a:xfrm>
          <a:prstGeom prst="parallelogram">
            <a:avLst>
              <a:gd fmla="val 25000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Pass in initial conditions</a:t>
            </a:r>
            <a:endParaRPr b="1"/>
          </a:p>
        </p:txBody>
      </p:sp>
      <p:sp>
        <p:nvSpPr>
          <p:cNvPr id="295" name="Google Shape;295;p34"/>
          <p:cNvSpPr/>
          <p:nvPr/>
        </p:nvSpPr>
        <p:spPr>
          <a:xfrm>
            <a:off x="7570175" y="606175"/>
            <a:ext cx="1512000" cy="7833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Call Ode45 to integrate function</a:t>
            </a:r>
            <a:endParaRPr b="1"/>
          </a:p>
        </p:txBody>
      </p:sp>
      <p:cxnSp>
        <p:nvCxnSpPr>
          <p:cNvPr id="296" name="Google Shape;296;p34"/>
          <p:cNvCxnSpPr>
            <a:stCxn id="293" idx="2"/>
          </p:cNvCxnSpPr>
          <p:nvPr/>
        </p:nvCxnSpPr>
        <p:spPr>
          <a:xfrm flipH="1">
            <a:off x="3332375" y="316575"/>
            <a:ext cx="432600" cy="426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34"/>
          <p:cNvCxnSpPr>
            <a:stCxn id="298" idx="3"/>
          </p:cNvCxnSpPr>
          <p:nvPr/>
        </p:nvCxnSpPr>
        <p:spPr>
          <a:xfrm>
            <a:off x="7063775" y="1011075"/>
            <a:ext cx="5064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" name="Google Shape;298;p34"/>
          <p:cNvSpPr/>
          <p:nvPr/>
        </p:nvSpPr>
        <p:spPr>
          <a:xfrm>
            <a:off x="4601975" y="663975"/>
            <a:ext cx="2461800" cy="6942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Create main function that derives variables for phase 1 and 2</a:t>
            </a:r>
            <a:endParaRPr b="1"/>
          </a:p>
        </p:txBody>
      </p:sp>
      <p:cxnSp>
        <p:nvCxnSpPr>
          <p:cNvPr id="299" name="Google Shape;299;p34"/>
          <p:cNvCxnSpPr>
            <a:endCxn id="298" idx="1"/>
          </p:cNvCxnSpPr>
          <p:nvPr/>
        </p:nvCxnSpPr>
        <p:spPr>
          <a:xfrm>
            <a:off x="4110275" y="999075"/>
            <a:ext cx="491700" cy="12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0" name="Google Shape;300;p34"/>
          <p:cNvSpPr/>
          <p:nvPr/>
        </p:nvSpPr>
        <p:spPr>
          <a:xfrm>
            <a:off x="60525" y="1718775"/>
            <a:ext cx="1631400" cy="1509300"/>
          </a:xfrm>
          <a:prstGeom prst="diamond">
            <a:avLst/>
          </a:prstGeom>
          <a:solidFill>
            <a:srgbClr val="E06666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When is Vbottle = Vair</a:t>
            </a:r>
            <a:endParaRPr b="1"/>
          </a:p>
        </p:txBody>
      </p:sp>
      <p:sp>
        <p:nvSpPr>
          <p:cNvPr id="301" name="Google Shape;301;p34"/>
          <p:cNvSpPr/>
          <p:nvPr/>
        </p:nvSpPr>
        <p:spPr>
          <a:xfrm>
            <a:off x="7173300" y="1928338"/>
            <a:ext cx="1970700" cy="5352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Assign time and data variables</a:t>
            </a:r>
            <a:endParaRPr b="1"/>
          </a:p>
        </p:txBody>
      </p:sp>
      <p:cxnSp>
        <p:nvCxnSpPr>
          <p:cNvPr id="302" name="Google Shape;302;p34"/>
          <p:cNvCxnSpPr>
            <a:stCxn id="295" idx="2"/>
            <a:endCxn id="301" idx="0"/>
          </p:cNvCxnSpPr>
          <p:nvPr/>
        </p:nvCxnSpPr>
        <p:spPr>
          <a:xfrm flipH="1">
            <a:off x="8158775" y="1389475"/>
            <a:ext cx="167400" cy="538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" name="Google Shape;303;p34"/>
          <p:cNvSpPr/>
          <p:nvPr/>
        </p:nvSpPr>
        <p:spPr>
          <a:xfrm>
            <a:off x="4601975" y="1923688"/>
            <a:ext cx="1970700" cy="5352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Call Truss2vec function</a:t>
            </a:r>
            <a:endParaRPr b="1"/>
          </a:p>
        </p:txBody>
      </p:sp>
      <p:cxnSp>
        <p:nvCxnSpPr>
          <p:cNvPr id="304" name="Google Shape;304;p34"/>
          <p:cNvCxnSpPr>
            <a:stCxn id="301" idx="1"/>
            <a:endCxn id="303" idx="3"/>
          </p:cNvCxnSpPr>
          <p:nvPr/>
        </p:nvCxnSpPr>
        <p:spPr>
          <a:xfrm rot="10800000">
            <a:off x="6572700" y="2191138"/>
            <a:ext cx="600600" cy="4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5" name="Google Shape;305;p34"/>
          <p:cNvSpPr/>
          <p:nvPr/>
        </p:nvSpPr>
        <p:spPr>
          <a:xfrm>
            <a:off x="2331250" y="1390213"/>
            <a:ext cx="1631400" cy="6942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Find thrust vector</a:t>
            </a:r>
            <a:endParaRPr b="1"/>
          </a:p>
        </p:txBody>
      </p:sp>
      <p:cxnSp>
        <p:nvCxnSpPr>
          <p:cNvPr id="306" name="Google Shape;306;p34"/>
          <p:cNvCxnSpPr>
            <a:stCxn id="303" idx="1"/>
            <a:endCxn id="305" idx="3"/>
          </p:cNvCxnSpPr>
          <p:nvPr/>
        </p:nvCxnSpPr>
        <p:spPr>
          <a:xfrm rot="10800000">
            <a:off x="3962675" y="1737388"/>
            <a:ext cx="639300" cy="45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7" name="Google Shape;307;p34"/>
          <p:cNvCxnSpPr>
            <a:stCxn id="305" idx="1"/>
          </p:cNvCxnSpPr>
          <p:nvPr/>
        </p:nvCxnSpPr>
        <p:spPr>
          <a:xfrm flipH="1">
            <a:off x="1460350" y="1737313"/>
            <a:ext cx="870900" cy="306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8" name="Google Shape;308;p34"/>
          <p:cNvCxnSpPr/>
          <p:nvPr/>
        </p:nvCxnSpPr>
        <p:spPr>
          <a:xfrm>
            <a:off x="1377850" y="2712400"/>
            <a:ext cx="630900" cy="155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9" name="Google Shape;309;p34"/>
          <p:cNvSpPr/>
          <p:nvPr/>
        </p:nvSpPr>
        <p:spPr>
          <a:xfrm>
            <a:off x="2075825" y="2133100"/>
            <a:ext cx="1631400" cy="1509300"/>
          </a:xfrm>
          <a:prstGeom prst="diamond">
            <a:avLst/>
          </a:prstGeom>
          <a:solidFill>
            <a:srgbClr val="E06666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 this occurs?</a:t>
            </a:r>
            <a:endParaRPr b="1"/>
          </a:p>
        </p:txBody>
      </p:sp>
      <p:sp>
        <p:nvSpPr>
          <p:cNvPr id="310" name="Google Shape;310;p34"/>
          <p:cNvSpPr/>
          <p:nvPr/>
        </p:nvSpPr>
        <p:spPr>
          <a:xfrm>
            <a:off x="4250900" y="2463550"/>
            <a:ext cx="1631400" cy="1694700"/>
          </a:xfrm>
          <a:prstGeom prst="diamond">
            <a:avLst/>
          </a:prstGeom>
          <a:solidFill>
            <a:srgbClr val="E06666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Is there Chok</a:t>
            </a:r>
            <a:r>
              <a:rPr b="1" lang="en"/>
              <a:t>e</a:t>
            </a:r>
            <a:r>
              <a:rPr b="1" lang="en"/>
              <a:t>d flow?</a:t>
            </a:r>
            <a:endParaRPr b="1"/>
          </a:p>
        </p:txBody>
      </p:sp>
      <p:cxnSp>
        <p:nvCxnSpPr>
          <p:cNvPr id="311" name="Google Shape;311;p34"/>
          <p:cNvCxnSpPr/>
          <p:nvPr/>
        </p:nvCxnSpPr>
        <p:spPr>
          <a:xfrm>
            <a:off x="3764975" y="2917625"/>
            <a:ext cx="630900" cy="155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2" name="Google Shape;312;p34"/>
          <p:cNvCxnSpPr/>
          <p:nvPr/>
        </p:nvCxnSpPr>
        <p:spPr>
          <a:xfrm flipH="1" rot="10800000">
            <a:off x="5573225" y="2926225"/>
            <a:ext cx="1114500" cy="4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3" name="Google Shape;313;p34"/>
          <p:cNvSpPr/>
          <p:nvPr/>
        </p:nvSpPr>
        <p:spPr>
          <a:xfrm>
            <a:off x="6687725" y="2712388"/>
            <a:ext cx="1631400" cy="6942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Yes: choked flow equations</a:t>
            </a:r>
            <a:endParaRPr b="1"/>
          </a:p>
        </p:txBody>
      </p:sp>
      <p:cxnSp>
        <p:nvCxnSpPr>
          <p:cNvPr id="314" name="Google Shape;314;p34"/>
          <p:cNvCxnSpPr/>
          <p:nvPr/>
        </p:nvCxnSpPr>
        <p:spPr>
          <a:xfrm>
            <a:off x="4655925" y="3762163"/>
            <a:ext cx="11700" cy="47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p34"/>
          <p:cNvCxnSpPr>
            <a:stCxn id="313" idx="2"/>
          </p:cNvCxnSpPr>
          <p:nvPr/>
        </p:nvCxnSpPr>
        <p:spPr>
          <a:xfrm flipH="1">
            <a:off x="5805425" y="3406588"/>
            <a:ext cx="1698000" cy="878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6" name="Google Shape;316;p34"/>
          <p:cNvSpPr/>
          <p:nvPr/>
        </p:nvSpPr>
        <p:spPr>
          <a:xfrm>
            <a:off x="4447050" y="4377600"/>
            <a:ext cx="1773000" cy="535200"/>
          </a:xfrm>
          <a:prstGeom prst="parallelogram">
            <a:avLst>
              <a:gd fmla="val 25000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Plot thrust</a:t>
            </a:r>
            <a:endParaRPr b="1"/>
          </a:p>
        </p:txBody>
      </p:sp>
      <p:sp>
        <p:nvSpPr>
          <p:cNvPr id="317" name="Google Shape;317;p34"/>
          <p:cNvSpPr/>
          <p:nvPr/>
        </p:nvSpPr>
        <p:spPr>
          <a:xfrm>
            <a:off x="6826475" y="4190725"/>
            <a:ext cx="2255700" cy="694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End </a:t>
            </a:r>
            <a:endParaRPr b="1"/>
          </a:p>
        </p:txBody>
      </p:sp>
      <p:cxnSp>
        <p:nvCxnSpPr>
          <p:cNvPr id="318" name="Google Shape;318;p34"/>
          <p:cNvCxnSpPr>
            <a:stCxn id="316" idx="2"/>
            <a:endCxn id="317" idx="2"/>
          </p:cNvCxnSpPr>
          <p:nvPr/>
        </p:nvCxnSpPr>
        <p:spPr>
          <a:xfrm flipH="1" rot="10800000">
            <a:off x="6153150" y="4537800"/>
            <a:ext cx="673200" cy="107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34"/>
          <p:cNvSpPr txBox="1"/>
          <p:nvPr/>
        </p:nvSpPr>
        <p:spPr>
          <a:xfrm>
            <a:off x="5828650" y="2647625"/>
            <a:ext cx="673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p34"/>
          <p:cNvSpPr txBox="1"/>
          <p:nvPr/>
        </p:nvSpPr>
        <p:spPr>
          <a:xfrm>
            <a:off x="4036475" y="3799650"/>
            <a:ext cx="639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"/>
          <p:cNvSpPr txBox="1"/>
          <p:nvPr>
            <p:ph type="title"/>
          </p:nvPr>
        </p:nvSpPr>
        <p:spPr>
          <a:xfrm>
            <a:off x="729450" y="606175"/>
            <a:ext cx="1898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Flowchart</a:t>
            </a:r>
            <a:endParaRPr/>
          </a:p>
        </p:txBody>
      </p:sp>
      <p:sp>
        <p:nvSpPr>
          <p:cNvPr id="326" name="Google Shape;326;p35"/>
          <p:cNvSpPr/>
          <p:nvPr/>
        </p:nvSpPr>
        <p:spPr>
          <a:xfrm>
            <a:off x="3764975" y="-30525"/>
            <a:ext cx="2255700" cy="694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START</a:t>
            </a:r>
            <a:endParaRPr b="1"/>
          </a:p>
        </p:txBody>
      </p:sp>
      <p:sp>
        <p:nvSpPr>
          <p:cNvPr id="327" name="Google Shape;327;p35"/>
          <p:cNvSpPr/>
          <p:nvPr/>
        </p:nvSpPr>
        <p:spPr>
          <a:xfrm>
            <a:off x="2385025" y="663975"/>
            <a:ext cx="1866000" cy="614700"/>
          </a:xfrm>
          <a:prstGeom prst="parallelogram">
            <a:avLst>
              <a:gd fmla="val 25000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Read in static test stand data </a:t>
            </a:r>
            <a:endParaRPr b="1"/>
          </a:p>
        </p:txBody>
      </p:sp>
      <p:sp>
        <p:nvSpPr>
          <p:cNvPr id="328" name="Google Shape;328;p35"/>
          <p:cNvSpPr/>
          <p:nvPr/>
        </p:nvSpPr>
        <p:spPr>
          <a:xfrm>
            <a:off x="7570175" y="606175"/>
            <a:ext cx="1512000" cy="7833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Call Ode45 to integrate function</a:t>
            </a:r>
            <a:endParaRPr b="1"/>
          </a:p>
        </p:txBody>
      </p:sp>
      <p:cxnSp>
        <p:nvCxnSpPr>
          <p:cNvPr id="329" name="Google Shape;329;p35"/>
          <p:cNvCxnSpPr>
            <a:stCxn id="326" idx="2"/>
          </p:cNvCxnSpPr>
          <p:nvPr/>
        </p:nvCxnSpPr>
        <p:spPr>
          <a:xfrm flipH="1">
            <a:off x="3332375" y="316575"/>
            <a:ext cx="432600" cy="426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35"/>
          <p:cNvCxnSpPr>
            <a:stCxn id="331" idx="3"/>
          </p:cNvCxnSpPr>
          <p:nvPr/>
        </p:nvCxnSpPr>
        <p:spPr>
          <a:xfrm>
            <a:off x="7063775" y="1011075"/>
            <a:ext cx="506400" cy="11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35"/>
          <p:cNvSpPr/>
          <p:nvPr/>
        </p:nvSpPr>
        <p:spPr>
          <a:xfrm>
            <a:off x="4601975" y="663975"/>
            <a:ext cx="2461800" cy="6942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Create main function that derives variables for phase 1 and 2</a:t>
            </a:r>
            <a:endParaRPr b="1"/>
          </a:p>
        </p:txBody>
      </p:sp>
      <p:cxnSp>
        <p:nvCxnSpPr>
          <p:cNvPr id="332" name="Google Shape;332;p35"/>
          <p:cNvCxnSpPr>
            <a:endCxn id="331" idx="1"/>
          </p:cNvCxnSpPr>
          <p:nvPr/>
        </p:nvCxnSpPr>
        <p:spPr>
          <a:xfrm>
            <a:off x="4110275" y="999075"/>
            <a:ext cx="491700" cy="12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35"/>
          <p:cNvSpPr/>
          <p:nvPr/>
        </p:nvSpPr>
        <p:spPr>
          <a:xfrm>
            <a:off x="60525" y="1718775"/>
            <a:ext cx="1631400" cy="1509300"/>
          </a:xfrm>
          <a:prstGeom prst="diamond">
            <a:avLst/>
          </a:prstGeom>
          <a:solidFill>
            <a:srgbClr val="E06666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When is Vbottle = Vair</a:t>
            </a:r>
            <a:endParaRPr b="1"/>
          </a:p>
        </p:txBody>
      </p:sp>
      <p:sp>
        <p:nvSpPr>
          <p:cNvPr id="334" name="Google Shape;334;p35"/>
          <p:cNvSpPr/>
          <p:nvPr/>
        </p:nvSpPr>
        <p:spPr>
          <a:xfrm>
            <a:off x="7173300" y="1928338"/>
            <a:ext cx="1970700" cy="5352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Assign time and data variables</a:t>
            </a:r>
            <a:endParaRPr b="1"/>
          </a:p>
        </p:txBody>
      </p:sp>
      <p:cxnSp>
        <p:nvCxnSpPr>
          <p:cNvPr id="335" name="Google Shape;335;p35"/>
          <p:cNvCxnSpPr>
            <a:stCxn id="328" idx="2"/>
            <a:endCxn id="334" idx="0"/>
          </p:cNvCxnSpPr>
          <p:nvPr/>
        </p:nvCxnSpPr>
        <p:spPr>
          <a:xfrm flipH="1">
            <a:off x="8158775" y="1389475"/>
            <a:ext cx="167400" cy="538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6" name="Google Shape;336;p35"/>
          <p:cNvSpPr/>
          <p:nvPr/>
        </p:nvSpPr>
        <p:spPr>
          <a:xfrm>
            <a:off x="4601975" y="1923688"/>
            <a:ext cx="1970700" cy="5352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Call Truss2vec function</a:t>
            </a:r>
            <a:endParaRPr b="1"/>
          </a:p>
        </p:txBody>
      </p:sp>
      <p:cxnSp>
        <p:nvCxnSpPr>
          <p:cNvPr id="337" name="Google Shape;337;p35"/>
          <p:cNvCxnSpPr>
            <a:stCxn id="334" idx="1"/>
            <a:endCxn id="336" idx="3"/>
          </p:cNvCxnSpPr>
          <p:nvPr/>
        </p:nvCxnSpPr>
        <p:spPr>
          <a:xfrm rot="10800000">
            <a:off x="6572700" y="2191138"/>
            <a:ext cx="600600" cy="4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8" name="Google Shape;338;p35"/>
          <p:cNvSpPr/>
          <p:nvPr/>
        </p:nvSpPr>
        <p:spPr>
          <a:xfrm>
            <a:off x="2331250" y="1390213"/>
            <a:ext cx="1631400" cy="6942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Find thrust vector</a:t>
            </a:r>
            <a:endParaRPr b="1"/>
          </a:p>
        </p:txBody>
      </p:sp>
      <p:cxnSp>
        <p:nvCxnSpPr>
          <p:cNvPr id="339" name="Google Shape;339;p35"/>
          <p:cNvCxnSpPr>
            <a:stCxn id="336" idx="1"/>
            <a:endCxn id="338" idx="3"/>
          </p:cNvCxnSpPr>
          <p:nvPr/>
        </p:nvCxnSpPr>
        <p:spPr>
          <a:xfrm rot="10800000">
            <a:off x="3962675" y="1737388"/>
            <a:ext cx="639300" cy="453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0" name="Google Shape;340;p35"/>
          <p:cNvCxnSpPr>
            <a:stCxn id="338" idx="1"/>
          </p:cNvCxnSpPr>
          <p:nvPr/>
        </p:nvCxnSpPr>
        <p:spPr>
          <a:xfrm flipH="1">
            <a:off x="1460350" y="1737313"/>
            <a:ext cx="870900" cy="306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p35"/>
          <p:cNvCxnSpPr/>
          <p:nvPr/>
        </p:nvCxnSpPr>
        <p:spPr>
          <a:xfrm>
            <a:off x="1377850" y="2712400"/>
            <a:ext cx="630900" cy="155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" name="Google Shape;342;p35"/>
          <p:cNvSpPr/>
          <p:nvPr/>
        </p:nvSpPr>
        <p:spPr>
          <a:xfrm>
            <a:off x="2075825" y="2133100"/>
            <a:ext cx="1631400" cy="1509300"/>
          </a:xfrm>
          <a:prstGeom prst="diamond">
            <a:avLst/>
          </a:prstGeom>
          <a:solidFill>
            <a:srgbClr val="E06666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 this occurs?</a:t>
            </a:r>
            <a:endParaRPr b="1"/>
          </a:p>
        </p:txBody>
      </p:sp>
      <p:sp>
        <p:nvSpPr>
          <p:cNvPr id="343" name="Google Shape;343;p35"/>
          <p:cNvSpPr/>
          <p:nvPr/>
        </p:nvSpPr>
        <p:spPr>
          <a:xfrm>
            <a:off x="4250900" y="2463550"/>
            <a:ext cx="1631400" cy="1694700"/>
          </a:xfrm>
          <a:prstGeom prst="diamond">
            <a:avLst/>
          </a:prstGeom>
          <a:solidFill>
            <a:srgbClr val="E06666"/>
          </a:solidFill>
          <a:ln cap="flat" cmpd="sng" w="9525">
            <a:solidFill>
              <a:srgbClr val="1A1A1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Is there Choked flow?</a:t>
            </a:r>
            <a:endParaRPr b="1"/>
          </a:p>
        </p:txBody>
      </p:sp>
      <p:cxnSp>
        <p:nvCxnSpPr>
          <p:cNvPr id="344" name="Google Shape;344;p35"/>
          <p:cNvCxnSpPr/>
          <p:nvPr/>
        </p:nvCxnSpPr>
        <p:spPr>
          <a:xfrm>
            <a:off x="3764975" y="2917625"/>
            <a:ext cx="630900" cy="155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5" name="Google Shape;345;p35"/>
          <p:cNvCxnSpPr/>
          <p:nvPr/>
        </p:nvCxnSpPr>
        <p:spPr>
          <a:xfrm flipH="1" rot="10800000">
            <a:off x="5573225" y="2926225"/>
            <a:ext cx="1114500" cy="46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6" name="Google Shape;346;p35"/>
          <p:cNvSpPr/>
          <p:nvPr/>
        </p:nvSpPr>
        <p:spPr>
          <a:xfrm>
            <a:off x="6687725" y="2712388"/>
            <a:ext cx="1631400" cy="694200"/>
          </a:xfrm>
          <a:prstGeom prst="rect">
            <a:avLst/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Yes: choked flow equations</a:t>
            </a:r>
            <a:endParaRPr b="1"/>
          </a:p>
        </p:txBody>
      </p:sp>
      <p:cxnSp>
        <p:nvCxnSpPr>
          <p:cNvPr id="347" name="Google Shape;347;p35"/>
          <p:cNvCxnSpPr/>
          <p:nvPr/>
        </p:nvCxnSpPr>
        <p:spPr>
          <a:xfrm>
            <a:off x="4655925" y="3762163"/>
            <a:ext cx="11700" cy="476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8" name="Google Shape;348;p35"/>
          <p:cNvCxnSpPr>
            <a:stCxn id="346" idx="2"/>
          </p:cNvCxnSpPr>
          <p:nvPr/>
        </p:nvCxnSpPr>
        <p:spPr>
          <a:xfrm flipH="1">
            <a:off x="5805425" y="3406588"/>
            <a:ext cx="1698000" cy="878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9" name="Google Shape;349;p35"/>
          <p:cNvSpPr/>
          <p:nvPr/>
        </p:nvSpPr>
        <p:spPr>
          <a:xfrm>
            <a:off x="4447050" y="4377600"/>
            <a:ext cx="1773000" cy="535200"/>
          </a:xfrm>
          <a:prstGeom prst="parallelogram">
            <a:avLst>
              <a:gd fmla="val 25000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Plot thrust</a:t>
            </a:r>
            <a:endParaRPr b="1"/>
          </a:p>
        </p:txBody>
      </p:sp>
      <p:sp>
        <p:nvSpPr>
          <p:cNvPr id="350" name="Google Shape;350;p35"/>
          <p:cNvSpPr/>
          <p:nvPr/>
        </p:nvSpPr>
        <p:spPr>
          <a:xfrm>
            <a:off x="6826475" y="4190725"/>
            <a:ext cx="2255700" cy="694200"/>
          </a:xfrm>
          <a:prstGeom prst="ellipse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End </a:t>
            </a:r>
            <a:endParaRPr b="1"/>
          </a:p>
        </p:txBody>
      </p:sp>
      <p:cxnSp>
        <p:nvCxnSpPr>
          <p:cNvPr id="351" name="Google Shape;351;p35"/>
          <p:cNvCxnSpPr>
            <a:stCxn id="349" idx="2"/>
            <a:endCxn id="350" idx="2"/>
          </p:cNvCxnSpPr>
          <p:nvPr/>
        </p:nvCxnSpPr>
        <p:spPr>
          <a:xfrm flipH="1" rot="10800000">
            <a:off x="6153150" y="4537800"/>
            <a:ext cx="673200" cy="107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35"/>
          <p:cNvSpPr txBox="1"/>
          <p:nvPr/>
        </p:nvSpPr>
        <p:spPr>
          <a:xfrm>
            <a:off x="5828650" y="2647625"/>
            <a:ext cx="673200" cy="8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Yes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3" name="Google Shape;353;p35"/>
          <p:cNvSpPr txBox="1"/>
          <p:nvPr/>
        </p:nvSpPr>
        <p:spPr>
          <a:xfrm>
            <a:off x="4036475" y="3799650"/>
            <a:ext cx="639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No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/>
          <p:nvPr>
            <p:ph type="title"/>
          </p:nvPr>
        </p:nvSpPr>
        <p:spPr>
          <a:xfrm>
            <a:off x="1297500" y="1499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51050" y="6038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Purpose: Understanding the effects specific parameters have on a bottle rocket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Given: Equations and variables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Required: Model a bottle rocket that will travel 80m horizontally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Assumptions: Drag is acting from the top of the bottle, no torque, no wind, no friction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Schematics</a:t>
            </a:r>
            <a:r>
              <a:rPr lang="en" sz="2000"/>
              <a:t>: 3 stages of the bottle rocket  </a:t>
            </a:r>
            <a:endParaRPr sz="2000"/>
          </a:p>
        </p:txBody>
      </p:sp>
      <p:sp>
        <p:nvSpPr>
          <p:cNvPr id="150" name="Google Shape;150;p15"/>
          <p:cNvSpPr/>
          <p:nvPr/>
        </p:nvSpPr>
        <p:spPr>
          <a:xfrm>
            <a:off x="1471725" y="3459325"/>
            <a:ext cx="2076000" cy="168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chemeClr val="lt1"/>
              </a:highlight>
            </a:endParaRPr>
          </a:p>
        </p:txBody>
      </p:sp>
      <p:pic>
        <p:nvPicPr>
          <p:cNvPr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488" y="3404187"/>
            <a:ext cx="2282076" cy="179447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5"/>
          <p:cNvSpPr/>
          <p:nvPr/>
        </p:nvSpPr>
        <p:spPr>
          <a:xfrm>
            <a:off x="3534000" y="3459250"/>
            <a:ext cx="2076000" cy="168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chemeClr val="lt1"/>
              </a:highlight>
            </a:endParaRPr>
          </a:p>
        </p:txBody>
      </p:sp>
      <p:sp>
        <p:nvSpPr>
          <p:cNvPr id="153" name="Google Shape;153;p15"/>
          <p:cNvSpPr/>
          <p:nvPr/>
        </p:nvSpPr>
        <p:spPr>
          <a:xfrm>
            <a:off x="5610000" y="3459325"/>
            <a:ext cx="1844100" cy="168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chemeClr val="lt1"/>
              </a:highlight>
            </a:endParaRPr>
          </a:p>
        </p:txBody>
      </p:sp>
      <p:pic>
        <p:nvPicPr>
          <p:cNvPr id="154" name="Google Shape;15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3974" y="3319087"/>
            <a:ext cx="2619374" cy="19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7875" y="3319075"/>
            <a:ext cx="2539769" cy="19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61" name="Google Shape;161;p16"/>
          <p:cNvSpPr txBox="1"/>
          <p:nvPr>
            <p:ph idx="1" type="body"/>
          </p:nvPr>
        </p:nvSpPr>
        <p:spPr>
          <a:xfrm>
            <a:off x="1297500" y="119600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6.      </a:t>
            </a:r>
            <a:r>
              <a:rPr lang="en" sz="2000"/>
              <a:t>Fundamental</a:t>
            </a:r>
            <a:r>
              <a:rPr lang="en" sz="2000"/>
              <a:t> </a:t>
            </a:r>
            <a:r>
              <a:rPr lang="en" sz="2000"/>
              <a:t>Principles</a:t>
            </a:r>
            <a:r>
              <a:rPr lang="en" sz="2000"/>
              <a:t>: Thrust and drag forces, stage 1 end, stage 2 end, and choked flow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7.      Alternative </a:t>
            </a:r>
            <a:r>
              <a:rPr lang="en" sz="2000"/>
              <a:t>Approaches</a:t>
            </a:r>
            <a:r>
              <a:rPr lang="en" sz="2000"/>
              <a:t>: Creating 3 </a:t>
            </a:r>
            <a:r>
              <a:rPr lang="en" sz="2000"/>
              <a:t>separate</a:t>
            </a:r>
            <a:r>
              <a:rPr lang="en" sz="2000"/>
              <a:t> functions for each phase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8.      Procedure: Function for ode45. Function for getting thrust. Plotting the graphs/verifying the code. Change values to reach 80m.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9.       Cross Check: Verification Test.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10.    Reality check: Discussed later.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Results- Verification Test</a:t>
            </a:r>
            <a:endParaRPr/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2775" y="1053900"/>
            <a:ext cx="4707801" cy="353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7"/>
          <p:cNvSpPr txBox="1"/>
          <p:nvPr>
            <p:ph idx="1" type="body"/>
          </p:nvPr>
        </p:nvSpPr>
        <p:spPr>
          <a:xfrm>
            <a:off x="78400" y="1911625"/>
            <a:ext cx="3613800" cy="29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Maximum Height: 17.37 m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Maximum Distance: 60.45 m 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Verification Test</a:t>
            </a:r>
            <a:endParaRPr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100" y="1307850"/>
            <a:ext cx="4707801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80" name="Google Shape;180;p19"/>
          <p:cNvSpPr txBox="1"/>
          <p:nvPr>
            <p:ph idx="1" type="body"/>
          </p:nvPr>
        </p:nvSpPr>
        <p:spPr>
          <a:xfrm>
            <a:off x="4760500" y="824775"/>
            <a:ext cx="4244400" cy="3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Maximum Height: </a:t>
            </a:r>
            <a:r>
              <a:rPr lang="en" sz="2000"/>
              <a:t>23.69 m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Maximum Distance: </a:t>
            </a:r>
            <a:r>
              <a:rPr lang="en" sz="2000"/>
              <a:t>79.97 m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 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Initial pressure =   62.5 psi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Volume of water = 0.0005 m</a:t>
            </a:r>
            <a:r>
              <a:rPr baseline="30000" lang="en" sz="2000"/>
              <a:t>3</a:t>
            </a:r>
            <a:endParaRPr sz="2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Launch angle = 40</a:t>
            </a:r>
            <a:r>
              <a:rPr baseline="30000" lang="en" sz="2000"/>
              <a:t>o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Drag coefficient = 0.5 </a:t>
            </a:r>
            <a:endParaRPr sz="2000"/>
          </a:p>
        </p:txBody>
      </p:sp>
      <p:pic>
        <p:nvPicPr>
          <p:cNvPr id="181" name="Google Shape;18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925" y="1519687"/>
            <a:ext cx="4505575" cy="337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070450"/>
            <a:ext cx="4707801" cy="353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93" name="Google Shape;193;p21"/>
          <p:cNvSpPr txBox="1"/>
          <p:nvPr>
            <p:ph idx="1" type="body"/>
          </p:nvPr>
        </p:nvSpPr>
        <p:spPr>
          <a:xfrm>
            <a:off x="1169775" y="8825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Effect that initial pressure of air has on Bottle Rocket: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94" name="Google Shape;1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00" y="1611550"/>
            <a:ext cx="3881591" cy="291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0700" y="1611550"/>
            <a:ext cx="3881601" cy="2911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